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2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34.xml" ContentType="application/vnd.openxmlformats-officedocument.presentationml.tags+xml"/>
  <Override PartName="/ppt/tags/tag1.xml" ContentType="application/vnd.openxmlformats-officedocument.presentationml.tags+xml"/>
  <Override PartName="/ppt/tags/tag31.xml" ContentType="application/vnd.openxmlformats-officedocument.presentationml.tags+xml"/>
  <Override PartName="/ppt/tags/tag35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28.xml" ContentType="application/vnd.openxmlformats-officedocument.presentationml.tags+xml"/>
  <Override PartName="/ppt/tags/tag3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30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33.xml" ContentType="application/vnd.openxmlformats-officedocument.presentationml.tags+xml"/>
  <Override PartName="/ppt/tags/tag29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50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70" r:id="rId11"/>
    <p:sldId id="272" r:id="rId12"/>
    <p:sldId id="273" r:id="rId13"/>
    <p:sldId id="274" r:id="rId14"/>
    <p:sldId id="275" r:id="rId15"/>
    <p:sldId id="278" r:id="rId16"/>
    <p:sldId id="280" r:id="rId17"/>
    <p:sldId id="281" r:id="rId18"/>
    <p:sldId id="283" r:id="rId19"/>
    <p:sldId id="286" r:id="rId20"/>
    <p:sldId id="287" r:id="rId21"/>
    <p:sldId id="290" r:id="rId22"/>
    <p:sldId id="292" r:id="rId23"/>
    <p:sldId id="293" r:id="rId24"/>
    <p:sldId id="294" r:id="rId25"/>
    <p:sldId id="295" r:id="rId26"/>
    <p:sldId id="296" r:id="rId27"/>
    <p:sldId id="298" r:id="rId28"/>
    <p:sldId id="300" r:id="rId29"/>
    <p:sldId id="301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16F"/>
    <a:srgbClr val="002060"/>
    <a:srgbClr val="C1E0FF"/>
    <a:srgbClr val="0056AC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3" autoAdjust="0"/>
    <p:restoredTop sz="95933" autoAdjust="0"/>
  </p:normalViewPr>
  <p:slideViewPr>
    <p:cSldViewPr snapToGrid="0">
      <p:cViewPr varScale="1">
        <p:scale>
          <a:sx n="50" d="100"/>
          <a:sy n="50" d="100"/>
        </p:scale>
        <p:origin x="634" y="29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804" y="13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BC982F-AA4E-4E17-9BE3-FCD2E928B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900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471488"/>
            <a:ext cx="3305175" cy="247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5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8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defTabSz="966432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dirty="0"/>
              <a:t>Drug Recognition Expert 7-Day School</a:t>
            </a:r>
          </a:p>
          <a:p>
            <a:pPr algn="ctr">
              <a:defRPr/>
            </a:pPr>
            <a:r>
              <a:rPr lang="en-US" dirty="0"/>
              <a:t>Introduction and Overview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2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432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Session 1</a:t>
            </a:r>
          </a:p>
          <a:p>
            <a:pPr>
              <a:defRPr/>
            </a:pPr>
            <a:r>
              <a:rPr lang="en-US" dirty="0"/>
              <a:t>Page </a:t>
            </a:r>
            <a:fld id="{5A44A6A0-AF83-4D8A-9E0F-871DE4311F47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40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0" y="9160489"/>
            <a:ext cx="1755648" cy="377752"/>
          </a:xfrm>
          <a:prstGeom prst="rect">
            <a:avLst/>
          </a:prstGeom>
        </p:spPr>
        <p:txBody>
          <a:bodyPr vert="horz" lIns="95747" tIns="47873" rIns="95747" bIns="47873" rtlCol="0" anchor="t"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Revised:</a:t>
            </a:r>
          </a:p>
          <a:p>
            <a:pPr algn="l"/>
            <a:r>
              <a:rPr lang="en-US" dirty="0"/>
              <a:t>02/2018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87680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6116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xfrm>
            <a:off x="583098" y="4561226"/>
            <a:ext cx="6185452" cy="43185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i="1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</a:t>
            </a:fld>
            <a:r>
              <a:rPr lang="en-US"/>
              <a:t> of 40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10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68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endParaRPr lang="en-US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11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81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12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84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13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95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14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27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lang="en-US" b="1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15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41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endParaRPr lang="en-US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16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75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17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80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18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44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endParaRPr lang="en-US" b="1" i="1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19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9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>
            <a:no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endParaRPr lang="en-US" b="1" i="1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</a:t>
            </a:fld>
            <a:r>
              <a:rPr lang="en-US"/>
              <a:t> of 40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20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931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21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72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endParaRPr lang="en-US" b="1" i="1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22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59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23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574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24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395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/>
              <a:buChar char="•"/>
              <a:tabLst>
                <a:tab pos="457200" algn="l"/>
              </a:tabLst>
              <a:defRPr/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25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988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457200" algn="l"/>
              </a:tabLst>
            </a:pPr>
            <a:endParaRPr lang="en-US" b="1" i="1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26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84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27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716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endParaRPr lang="en-US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28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689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endParaRPr lang="en-US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29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35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3</a:t>
            </a:fld>
            <a:r>
              <a:rPr lang="en-US"/>
              <a:t> of 40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4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5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endParaRPr lang="en-US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5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56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6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73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7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7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endParaRPr lang="en-US" b="1" i="1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8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6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5"/>
            <a:ext cx="646785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/>
              <a:t>Revised</a:t>
            </a:r>
          </a:p>
          <a:p>
            <a:pPr algn="l"/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Drug Recognition Expert 7-Day School</a:t>
            </a:r>
          </a:p>
          <a:p>
            <a:r>
              <a:rPr lang="en-US"/>
              <a:t>Review of the DRE Course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Page </a:t>
            </a:r>
            <a:fld id="{F0CC9036-28E7-41D6-A022-C65D6EC80670}" type="slidenum">
              <a:rPr lang="en-US" smtClean="0"/>
              <a:pPr/>
              <a:t>9</a:t>
            </a:fld>
            <a:r>
              <a:rPr lang="en-US"/>
              <a:t> of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51" y="1862153"/>
            <a:ext cx="4872624" cy="186374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000" spc="-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511" y="3856409"/>
            <a:ext cx="4869923" cy="75486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none" spc="200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56E2657-6E74-4A22-8C28-A8E0FE4F65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73688" y="863600"/>
            <a:ext cx="3381375" cy="47355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90C290B-620B-438F-A69E-3237A2D09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723" y="5505018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C0653-83B5-493E-B36C-08E78B9D19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7" y="5729128"/>
            <a:ext cx="1136643" cy="7592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94E47-CF5A-4529-9852-AFA765115E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353" y="5913755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794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50" y="1862153"/>
            <a:ext cx="8536487" cy="186374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000" spc="-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511" y="3856409"/>
            <a:ext cx="8534126" cy="75486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none" spc="200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90C290B-620B-438F-A69E-3237A2D09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317" y="5416873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C0653-83B5-493E-B36C-08E78B9D19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21" y="5640983"/>
            <a:ext cx="1136643" cy="7592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94E47-CF5A-4529-9852-AFA765115E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947" y="5825610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575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8434" y="2062570"/>
            <a:ext cx="4872624" cy="186374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000" spc="-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0794" y="4056826"/>
            <a:ext cx="4869923" cy="75486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none" spc="200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56E2657-6E74-4A22-8C28-A8E0FE4F65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9665" y="921000"/>
            <a:ext cx="3381375" cy="47355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90C290B-620B-438F-A69E-3237A2D09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613" y="5292076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C0653-83B5-493E-B36C-08E78B9D19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117" y="5516186"/>
            <a:ext cx="1136643" cy="7592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94E47-CF5A-4529-9852-AFA765115E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243" y="5700813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770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buNone/>
              <a:defRPr/>
            </a:lvl1pPr>
            <a:lvl2pPr marL="201168" indent="0">
              <a:buNone/>
              <a:defRPr/>
            </a:lvl2pPr>
            <a:lvl3pPr marL="384048" indent="0">
              <a:buNone/>
              <a:defRPr/>
            </a:lvl3pPr>
            <a:lvl4pPr marL="566928" indent="0">
              <a:buNone/>
              <a:defRPr/>
            </a:lvl4pPr>
            <a:lvl5pPr marL="749808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50" y="1862153"/>
            <a:ext cx="8536487" cy="186374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000" spc="-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511" y="3856409"/>
            <a:ext cx="8534126" cy="75486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none" spc="200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8076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76400"/>
            <a:ext cx="3810000" cy="47035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3810000" cy="47035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63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03920" cy="4572000"/>
          </a:xfrm>
          <a:prstGeom prst="rect">
            <a:avLst/>
          </a:prstGeom>
        </p:spPr>
        <p:txBody>
          <a:bodyPr/>
          <a:lstStyle>
            <a:lvl1pPr marL="290513" indent="-290513">
              <a:defRPr sz="2600" b="0"/>
            </a:lvl1pPr>
            <a:lvl2pPr>
              <a:defRPr sz="2400" b="0"/>
            </a:lvl2pPr>
            <a:lvl3pPr>
              <a:defRPr sz="2200" b="0"/>
            </a:lvl3pPr>
            <a:lvl4pPr>
              <a:defRPr b="0"/>
            </a:lvl4pPr>
            <a:lvl5pPr>
              <a:defRPr sz="18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REV-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22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4480"/>
            <a:ext cx="82296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83782"/>
            <a:ext cx="1708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pc="3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REV-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0293CF-47CF-4360-A4CF-A4A8D772425E}"/>
              </a:ext>
            </a:extLst>
          </p:cNvPr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8B5515-6603-4FF6-880A-DBCE1D8D5483}"/>
              </a:ext>
            </a:extLst>
          </p:cNvPr>
          <p:cNvSpPr txBox="1"/>
          <p:nvPr/>
        </p:nvSpPr>
        <p:spPr>
          <a:xfrm>
            <a:off x="72991" y="28991"/>
            <a:ext cx="8252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>
                <a:solidFill>
                  <a:schemeClr val="bg1"/>
                </a:solidFill>
                <a:latin typeface="Arial Narrow" panose="020B0606020202030204" pitchFamily="34" charset="0"/>
              </a:rPr>
              <a:t>Review of DRE School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6665B67-E349-4B33-8920-891BD60CF59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B025A2-6565-48F6-AC3E-BA7323E4550E}"/>
              </a:ext>
            </a:extLst>
          </p:cNvPr>
          <p:cNvSpPr txBox="1"/>
          <p:nvPr userDrawn="1"/>
        </p:nvSpPr>
        <p:spPr>
          <a:xfrm>
            <a:off x="0" y="6515325"/>
            <a:ext cx="1708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DRE</a:t>
            </a:r>
          </a:p>
        </p:txBody>
      </p:sp>
    </p:spTree>
    <p:custDataLst>
      <p:tags r:id="rId11"/>
    </p:custDataLst>
    <p:extLst>
      <p:ext uri="{BB962C8B-B14F-4D97-AF65-F5344CB8AC3E}">
        <p14:creationId xmlns:p14="http://schemas.microsoft.com/office/powerpoint/2010/main" val="253274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1" r:id="rId1"/>
    <p:sldLayoutId id="2147484352" r:id="rId2"/>
    <p:sldLayoutId id="2147484353" r:id="rId3"/>
    <p:sldLayoutId id="2147484354" r:id="rId4"/>
    <p:sldLayoutId id="2147484355" r:id="rId5"/>
    <p:sldLayoutId id="2147484357" r:id="rId6"/>
    <p:sldLayoutId id="2147484358" r:id="rId7"/>
    <p:sldLayoutId id="2147484360" r:id="rId8"/>
    <p:sldLayoutId id="2147484361" r:id="rId9"/>
  </p:sldLayoutIdLst>
  <p:hf hdr="0" ftr="0" dt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600" b="1" kern="1200" spc="-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200"/>
        </a:spcBef>
        <a:spcAft>
          <a:spcPts val="1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6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69913" indent="-342900" algn="l" defTabSz="914400" rtl="0" eaLnBrk="1" latinLnBrk="0" hangingPunct="1">
        <a:lnSpc>
          <a:spcPct val="100000"/>
        </a:lnSpc>
        <a:spcBef>
          <a:spcPts val="200"/>
        </a:spcBef>
        <a:spcAft>
          <a:spcPts val="1200"/>
        </a:spcAft>
        <a:buClrTx/>
        <a:buFont typeface="Arial" panose="020B0604020202020204" pitchFamily="34" charset="0"/>
        <a:buChar char="•"/>
        <a:defRPr sz="26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914400" indent="-354013" algn="l" defTabSz="914400" rtl="0" eaLnBrk="1" latinLnBrk="0" hangingPunct="1">
        <a:lnSpc>
          <a:spcPct val="100000"/>
        </a:lnSpc>
        <a:spcBef>
          <a:spcPts val="200"/>
        </a:spcBef>
        <a:spcAft>
          <a:spcPts val="1200"/>
        </a:spcAft>
        <a:buClrTx/>
        <a:buFont typeface="Arial" panose="020B0604020202020204" pitchFamily="34" charset="0"/>
        <a:buChar char="–"/>
        <a:defRPr sz="26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58888" indent="-355600" algn="l" defTabSz="914400" rtl="0" eaLnBrk="1" latinLnBrk="0" hangingPunct="1">
        <a:lnSpc>
          <a:spcPct val="100000"/>
        </a:lnSpc>
        <a:spcBef>
          <a:spcPts val="200"/>
        </a:spcBef>
        <a:spcAft>
          <a:spcPts val="1200"/>
        </a:spcAft>
        <a:buClrTx/>
        <a:buFont typeface="Wingdings 2" panose="05020102010507070707" pitchFamily="18" charset="2"/>
        <a:buChar char="P"/>
        <a:defRPr sz="26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6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530013" y="997644"/>
            <a:ext cx="4191000" cy="1709837"/>
          </a:xfrm>
        </p:spPr>
        <p:txBody>
          <a:bodyPr/>
          <a:lstStyle/>
          <a:p>
            <a:r>
              <a:rPr lang="en-US" dirty="0"/>
              <a:t>Review of the DRE School</a:t>
            </a:r>
          </a:p>
        </p:txBody>
      </p:sp>
      <p:pic>
        <p:nvPicPr>
          <p:cNvPr id="7" name="Picture 6" descr="cocaine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/>
          <a:stretch>
            <a:fillRect/>
          </a:stretch>
        </p:blipFill>
        <p:spPr bwMode="auto">
          <a:xfrm>
            <a:off x="5805698" y="975668"/>
            <a:ext cx="2808288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PUPILSI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4" r="4451"/>
          <a:stretch>
            <a:fillRect/>
          </a:stretch>
        </p:blipFill>
        <p:spPr bwMode="auto">
          <a:xfrm>
            <a:off x="5805699" y="3015719"/>
            <a:ext cx="2808288" cy="2342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56028" y="2569728"/>
            <a:ext cx="2338969" cy="27880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E5520AB-EA8E-4D00-92CE-28A0FC31DAE9}"/>
              </a:ext>
            </a:extLst>
          </p:cNvPr>
          <p:cNvGrpSpPr/>
          <p:nvPr/>
        </p:nvGrpSpPr>
        <p:grpSpPr>
          <a:xfrm>
            <a:off x="2461085" y="5380755"/>
            <a:ext cx="4221830" cy="1066909"/>
            <a:chOff x="4826437" y="5380755"/>
            <a:chExt cx="4221830" cy="1066909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96ACCD55-30AC-405A-B8A6-F4E9EE4EA4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6212" y="5380755"/>
              <a:ext cx="1109027" cy="1066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5993F20-ACD9-4E13-84C0-5145F6F4A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1624" y="5534582"/>
              <a:ext cx="1136643" cy="75925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42A8B9A-7BD6-4FC0-93AE-9B31268CE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26437" y="5685609"/>
              <a:ext cx="1143390" cy="4572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45184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Eye Examinations: Horizontal Gaze Nystagmus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are the three validated clues of impairment that have been established </a:t>
            </a:r>
            <a:br>
              <a:rPr lang="en-US" dirty="0"/>
            </a:br>
            <a:r>
              <a:rPr lang="en-US" dirty="0"/>
              <a:t>for HGN?</a:t>
            </a:r>
          </a:p>
          <a:p>
            <a:pPr lvl="1"/>
            <a:r>
              <a:rPr lang="en-US" dirty="0"/>
              <a:t>What formula expresses the approximate statistical relationship between BAC and the Angle of Onset of Nystagmus?</a:t>
            </a:r>
          </a:p>
          <a:p>
            <a:pPr lvl="1"/>
            <a:r>
              <a:rPr lang="en-US" dirty="0"/>
              <a:t>What categories of drugs usually will cause HGN?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E39FB1E-A36C-4022-A71D-57B36E2D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55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Eye Examinations: Vertical Gaze Nystagmus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True or False:  </a:t>
            </a:r>
            <a:r>
              <a:rPr lang="en-US" dirty="0"/>
              <a:t>Any drug that causes </a:t>
            </a:r>
            <a:br>
              <a:rPr lang="en-US" dirty="0"/>
            </a:br>
            <a:r>
              <a:rPr lang="en-US" dirty="0"/>
              <a:t>HGN may also produce VGN</a:t>
            </a:r>
          </a:p>
          <a:p>
            <a:pPr lvl="1"/>
            <a:r>
              <a:rPr lang="en-US" dirty="0"/>
              <a:t>What category of drugs causes VGN but not HGN?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3B89564-18D3-4F7E-8AEA-077C2A94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124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Eye Examinations: </a:t>
            </a:r>
            <a:br>
              <a:rPr lang="en-US" dirty="0"/>
            </a:br>
            <a:r>
              <a:rPr lang="en-US" dirty="0"/>
              <a:t>Lack of Convergence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True or False:  </a:t>
            </a:r>
            <a:r>
              <a:rPr lang="en-US" dirty="0"/>
              <a:t>Any drug that causes nystagmus will also usually cause the eyes to be unable to converge</a:t>
            </a:r>
          </a:p>
          <a:p>
            <a:pPr lvl="1"/>
            <a:r>
              <a:rPr lang="en-US" dirty="0"/>
              <a:t>What category of drugs usually causes LOC but does not cause nystagmus?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1C71D87-A20D-4FEF-9076-D5C23A3F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47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Darkroom Examinations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are the three lighting conditions under which we must estimate the size of the subject’s pupils?</a:t>
            </a:r>
          </a:p>
          <a:p>
            <a:pPr lvl="1"/>
            <a:r>
              <a:rPr lang="en-US" dirty="0"/>
              <a:t>How long should we wait in the Darkroom before beginning to check the subject’s pupils?</a:t>
            </a:r>
          </a:p>
          <a:p>
            <a:pPr lvl="1"/>
            <a:r>
              <a:rPr lang="en-US" dirty="0"/>
              <a:t>Name the device we use to estimate the size of the subject’s pupils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A8C92E8-B089-4F94-87EF-B2867074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75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Darkroom Examinations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do the numbers on the Pupillometer refer to?</a:t>
            </a:r>
          </a:p>
          <a:p>
            <a:pPr lvl="1"/>
            <a:r>
              <a:rPr lang="en-US" dirty="0"/>
              <a:t>In what units of measurement are those numbers given?</a:t>
            </a:r>
          </a:p>
          <a:p>
            <a:pPr lvl="1"/>
            <a:r>
              <a:rPr lang="en-US" dirty="0"/>
              <a:t>For DRE purposes, what is the “average” range of an adult pupil in room light?</a:t>
            </a:r>
          </a:p>
          <a:p>
            <a:pPr lvl="1"/>
            <a:r>
              <a:rPr lang="en-US" dirty="0"/>
              <a:t>What does the term “Miosis” mean?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F4C497E-77A1-4A53-BBB7-0241F2EF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98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Darkroom Examinations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does the term “Mydriasis” mean?</a:t>
            </a:r>
          </a:p>
          <a:p>
            <a:pPr lvl="1"/>
            <a:r>
              <a:rPr lang="en-US" dirty="0"/>
              <a:t>What category of drugs usually causes Miosis, or constricted pupils?</a:t>
            </a:r>
          </a:p>
          <a:p>
            <a:pPr lvl="1"/>
            <a:r>
              <a:rPr lang="en-US" dirty="0"/>
              <a:t>What categories usually cause Mydriasis, or dilated pupils?</a:t>
            </a:r>
          </a:p>
          <a:p>
            <a:pPr lvl="1"/>
            <a:r>
              <a:rPr lang="en-US" dirty="0"/>
              <a:t>What is unique about the drug Methaqualone (Quaaludes) and Soma?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8311B93-FF8C-4C28-BE93-CB6953D8E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723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Divided Attention Tests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Name the four Divided Attention Tests administered during the DRE drug influence evaluation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081F4A-DBC4-4225-9FF9-5C296BC6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818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Divided Attention Tests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Why is the MRB the first test administered?</a:t>
            </a:r>
          </a:p>
          <a:p>
            <a:pPr lvl="1"/>
            <a:r>
              <a:rPr lang="en-US" dirty="0"/>
              <a:t>What four validated clues of impairment have been established for the OLS Test?</a:t>
            </a:r>
          </a:p>
          <a:p>
            <a:pPr lvl="1"/>
            <a:r>
              <a:rPr lang="en-US" dirty="0"/>
              <a:t>How many times is the OLS administered during the DRE drug influence evaluation?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E18D8E7-E977-4CFF-B08C-A2D29AB67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4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Divided Attention Tests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Which foot must the subject stand on first when performing the OLS?</a:t>
            </a:r>
          </a:p>
          <a:p>
            <a:pPr lvl="1"/>
            <a:r>
              <a:rPr lang="en-US" dirty="0"/>
              <a:t>How many validated clues of impairment have been established for the WAT test? </a:t>
            </a:r>
          </a:p>
          <a:p>
            <a:pPr lvl="2"/>
            <a:r>
              <a:rPr lang="en-US" dirty="0"/>
              <a:t>Name them</a:t>
            </a:r>
          </a:p>
          <a:p>
            <a:pPr lvl="2"/>
            <a:r>
              <a:rPr lang="en-US" dirty="0"/>
              <a:t>In what sequence is the subject instructed to touch the index fingers to the nose on the FTN test?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3A996EE-1921-40D0-9D43-4E3D2A5A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107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Review Questions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is the medical or technical term for “droopy eyelids”?</a:t>
            </a:r>
          </a:p>
          <a:p>
            <a:pPr lvl="1"/>
            <a:r>
              <a:rPr lang="en-US" dirty="0"/>
              <a:t>What does “Piloerection” mean?  </a:t>
            </a:r>
          </a:p>
          <a:p>
            <a:pPr lvl="2"/>
            <a:r>
              <a:rPr lang="en-US" dirty="0"/>
              <a:t>What drug often causes Piloerection?</a:t>
            </a:r>
          </a:p>
          <a:p>
            <a:pPr lvl="1"/>
            <a:r>
              <a:rPr lang="en-US" dirty="0"/>
              <a:t>What is the medical or technical term for Heroin?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62AADC-ACC1-4789-89C2-343D75DC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41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sz="quarter" idx="1"/>
          </p:nvPr>
        </p:nvSpPr>
        <p:spPr>
          <a:xfrm>
            <a:off x="990600" y="2590800"/>
            <a:ext cx="7162800" cy="35052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“Any substance that, when taken into the human body, can impair the ability of the person to operate a vehicle safely”</a:t>
            </a: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295400"/>
          </a:xfrm>
        </p:spPr>
        <p:txBody>
          <a:bodyPr>
            <a:normAutofit/>
          </a:bodyPr>
          <a:lstStyle/>
          <a:p>
            <a:r>
              <a:rPr lang="en-US" dirty="0"/>
              <a:t>How do we define the term “drug” for DRE purposes?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D2592-ACF3-4DBF-82F1-BC633E7E59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2678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Review Questions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Explain the terms “Null”, “Additive”, “Antagonistic,” and “Overlapping” Effect as they apply to polydrug use </a:t>
            </a:r>
          </a:p>
          <a:p>
            <a:pPr lvl="2"/>
            <a:r>
              <a:rPr lang="en-US" dirty="0"/>
              <a:t>Give examples</a:t>
            </a:r>
          </a:p>
          <a:p>
            <a:pPr lvl="1"/>
            <a:r>
              <a:rPr lang="en-US" dirty="0"/>
              <a:t>What is “Rebound Dilation”?</a:t>
            </a:r>
          </a:p>
          <a:p>
            <a:pPr lvl="1"/>
            <a:r>
              <a:rPr lang="en-US" dirty="0"/>
              <a:t>What is pupillary unrest?</a:t>
            </a:r>
          </a:p>
          <a:p>
            <a:pPr lvl="1"/>
            <a:r>
              <a:rPr lang="en-US" dirty="0"/>
              <a:t>What does “Bruxism” mean?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B5CB121-418F-4352-8031-941CBFF0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466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Review Questions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does the number denoting the size of a hypodermic needle refer to?</a:t>
            </a:r>
          </a:p>
          <a:p>
            <a:pPr lvl="1"/>
            <a:r>
              <a:rPr lang="en-US" dirty="0"/>
              <a:t>What does “Synesthesia” mean?</a:t>
            </a:r>
          </a:p>
          <a:p>
            <a:pPr lvl="1"/>
            <a:r>
              <a:rPr lang="en-US" dirty="0"/>
              <a:t>What is “</a:t>
            </a:r>
            <a:r>
              <a:rPr lang="en-US" dirty="0" err="1"/>
              <a:t>Sinsemilla</a:t>
            </a:r>
            <a:r>
              <a:rPr lang="en-US" dirty="0"/>
              <a:t>”?</a:t>
            </a:r>
          </a:p>
          <a:p>
            <a:pPr lvl="1"/>
            <a:r>
              <a:rPr lang="en-US" dirty="0"/>
              <a:t>What are the twelve major components of the DRE drug influence evaluation?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F6D55CE-B293-40DA-BC28-A89D65A5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850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Physiology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Name the ten major body systems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9F2B1D-A4B1-4587-9880-EA16EA82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66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Physiology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is the distinction between the “Smooth” muscles and the ”Striated” muscles?</a:t>
            </a:r>
          </a:p>
          <a:p>
            <a:pPr lvl="1"/>
            <a:r>
              <a:rPr lang="en-US" dirty="0"/>
              <a:t>What do we call the chemicals produced by the Endocrine System?</a:t>
            </a:r>
          </a:p>
          <a:p>
            <a:pPr lvl="1"/>
            <a:r>
              <a:rPr lang="en-US" dirty="0"/>
              <a:t>What is a neuron?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661190-4D01-45FF-9787-21DE39CE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08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Physiology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do we call the space between two nerve cells?</a:t>
            </a:r>
          </a:p>
          <a:p>
            <a:pPr lvl="1"/>
            <a:r>
              <a:rPr lang="en-US" dirty="0"/>
              <a:t>What do we call the chemicals that pass from one nerve cell to the next?</a:t>
            </a:r>
          </a:p>
          <a:p>
            <a:pPr lvl="1"/>
            <a:r>
              <a:rPr lang="en-US" dirty="0"/>
              <a:t>What do we call the part of the nerve cell that sends out the neurotransmitter?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CE8A229-B093-427B-A307-4C04FD57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4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Physiology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do we call the part of a nerve cell that receives the neurotransmitter?</a:t>
            </a:r>
          </a:p>
          <a:p>
            <a:pPr lvl="1"/>
            <a:r>
              <a:rPr lang="en-US" dirty="0"/>
              <a:t>What do the Sensory Nerves do?</a:t>
            </a:r>
          </a:p>
          <a:p>
            <a:pPr lvl="1"/>
            <a:r>
              <a:rPr lang="en-US" dirty="0"/>
              <a:t>What do the Motor Nerves do?</a:t>
            </a:r>
          </a:p>
          <a:p>
            <a:pPr lvl="1"/>
            <a:r>
              <a:rPr lang="en-US" dirty="0"/>
              <a:t>Name the two sub-divisions of Motor Nerves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29F6FB-06C4-458D-81AD-F9E82B27E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050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Physiology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Name the two sub-divisions of Autonomic Nerves</a:t>
            </a:r>
          </a:p>
          <a:p>
            <a:pPr lvl="2"/>
            <a:r>
              <a:rPr lang="en-US" dirty="0"/>
              <a:t>Describe their functions</a:t>
            </a:r>
          </a:p>
          <a:p>
            <a:pPr lvl="1"/>
            <a:r>
              <a:rPr lang="en-US" dirty="0"/>
              <a:t>What does it mean to say a drug is “sympathomimetic”?</a:t>
            </a:r>
          </a:p>
          <a:p>
            <a:pPr lvl="1"/>
            <a:r>
              <a:rPr lang="en-US" dirty="0"/>
              <a:t>What does it mean to say a drug is “</a:t>
            </a:r>
            <a:r>
              <a:rPr lang="en-US" dirty="0" err="1"/>
              <a:t>parasympathomimetic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6C5B08D-FCD3-4884-842E-37405B64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072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Physiology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Which two categories of drugs can </a:t>
            </a:r>
            <a:br>
              <a:rPr lang="en-US" dirty="0"/>
            </a:br>
            <a:r>
              <a:rPr lang="en-US" dirty="0"/>
              <a:t>most appropriately be called sympathomimetic?</a:t>
            </a:r>
          </a:p>
          <a:p>
            <a:pPr lvl="1"/>
            <a:r>
              <a:rPr lang="en-US" dirty="0"/>
              <a:t>Which category can most appropriately be called </a:t>
            </a:r>
            <a:r>
              <a:rPr lang="en-US" dirty="0" err="1"/>
              <a:t>parasympathomimetic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is an artery?</a:t>
            </a:r>
          </a:p>
          <a:p>
            <a:pPr lvl="1"/>
            <a:r>
              <a:rPr lang="en-US" dirty="0"/>
              <a:t>What is a vein?</a:t>
            </a:r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8F50C4D-0116-4186-A6D3-4C1AE979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562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Physiology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are the Pulmonary Arteries?</a:t>
            </a:r>
          </a:p>
          <a:p>
            <a:pPr lvl="2"/>
            <a:r>
              <a:rPr lang="en-US" dirty="0"/>
              <a:t>What is unique about them? </a:t>
            </a:r>
          </a:p>
          <a:p>
            <a:pPr lvl="1"/>
            <a:r>
              <a:rPr lang="en-US" dirty="0"/>
              <a:t>What are the Pulmonary Veins?</a:t>
            </a:r>
          </a:p>
          <a:p>
            <a:pPr lvl="2"/>
            <a:r>
              <a:rPr lang="en-US" dirty="0"/>
              <a:t>What is so special about them?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9C88138-68FF-4D01-8016-A746D769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7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1A4BC80-0E86-4252-B43A-2AF714FB0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180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Drug Statistics</a:t>
            </a:r>
          </a:p>
        </p:txBody>
      </p:sp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drug, other than alcohol, was found most frequently in the Los Angeles Field Validation Study?</a:t>
            </a:r>
          </a:p>
          <a:p>
            <a:pPr lvl="1"/>
            <a:r>
              <a:rPr lang="en-US" dirty="0"/>
              <a:t>What does “polydrug use” mean?</a:t>
            </a:r>
          </a:p>
          <a:p>
            <a:pPr lvl="1"/>
            <a:r>
              <a:rPr lang="en-US" dirty="0"/>
              <a:t>How common was polydrug use in the </a:t>
            </a:r>
            <a:br>
              <a:rPr lang="en-US" dirty="0"/>
            </a:br>
            <a:r>
              <a:rPr lang="en-US" dirty="0"/>
              <a:t>Los Angeles Field Validation Study?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5B9DB7B-D123-4BB7-A037-321A618A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55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Drug Statistics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How good were the DREs in the Field Validation Study?</a:t>
            </a:r>
          </a:p>
          <a:p>
            <a:pPr lvl="1"/>
            <a:r>
              <a:rPr lang="en-US" dirty="0"/>
              <a:t>In the University of Tennessee Study, what percentage of injured drivers had drugs other than alcohol in them?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720DE2C-5F78-4526-A640-700C6F6A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047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Symptomatology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Name six different CNS Depressants</a:t>
            </a:r>
          </a:p>
          <a:p>
            <a:pPr lvl="1"/>
            <a:r>
              <a:rPr lang="en-US" dirty="0"/>
              <a:t>Name four different CNS Stimulants</a:t>
            </a:r>
          </a:p>
          <a:p>
            <a:pPr lvl="1"/>
            <a:r>
              <a:rPr lang="en-US" dirty="0"/>
              <a:t>Name two naturally-occurring Hallucinogens</a:t>
            </a:r>
          </a:p>
          <a:p>
            <a:pPr lvl="1"/>
            <a:r>
              <a:rPr lang="en-US" dirty="0"/>
              <a:t>Name four different synthetic Hallucinogens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E60A564-24F8-49E5-9B62-6A0C29502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05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Symptomatology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Name a major analog of PCP</a:t>
            </a:r>
          </a:p>
          <a:p>
            <a:pPr lvl="1"/>
            <a:r>
              <a:rPr lang="en-US" dirty="0"/>
              <a:t>Name the three sub-categories of Inhalants</a:t>
            </a:r>
          </a:p>
          <a:p>
            <a:pPr lvl="1"/>
            <a:r>
              <a:rPr lang="en-US" dirty="0"/>
              <a:t>What is the active ingredient in Cannabis?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9394CFC-1E23-41F9-9ED8-4B25B51E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993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Vital Signs: Pulse Rate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Define “Pulse”</a:t>
            </a:r>
          </a:p>
          <a:p>
            <a:pPr lvl="1"/>
            <a:r>
              <a:rPr lang="en-US" b="1" dirty="0"/>
              <a:t>True or False:  </a:t>
            </a:r>
            <a:r>
              <a:rPr lang="en-US" dirty="0"/>
              <a:t>Pulse rate is measured in units of “millimeters of mercury”</a:t>
            </a:r>
          </a:p>
          <a:p>
            <a:pPr lvl="1"/>
            <a:r>
              <a:rPr lang="en-US" dirty="0"/>
              <a:t>Name three different pulse point</a:t>
            </a:r>
          </a:p>
          <a:p>
            <a:pPr lvl="2"/>
            <a:r>
              <a:rPr lang="en-US" dirty="0"/>
              <a:t>Indicate where they are located</a:t>
            </a:r>
          </a:p>
          <a:p>
            <a:pPr lvl="1"/>
            <a:r>
              <a:rPr lang="en-US" dirty="0"/>
              <a:t>What is the “average”  range of adult human pulse rate, for DRE purposes?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AB0D918-6368-4628-BA00-3DF65F58A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401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Vital Signs:</a:t>
            </a:r>
            <a:br>
              <a:rPr lang="en-US" dirty="0"/>
            </a:br>
            <a:r>
              <a:rPr lang="en-US" dirty="0"/>
              <a:t>Blood Pressure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Define “Blood Pressure”</a:t>
            </a:r>
          </a:p>
          <a:p>
            <a:pPr lvl="1"/>
            <a:r>
              <a:rPr lang="en-US" dirty="0"/>
              <a:t>Name the instrument used to measure blood pressure</a:t>
            </a:r>
          </a:p>
          <a:p>
            <a:pPr lvl="1"/>
            <a:r>
              <a:rPr lang="en-US" dirty="0"/>
              <a:t>When does blood pressure reach its highest value?  </a:t>
            </a:r>
          </a:p>
          <a:p>
            <a:pPr lvl="2"/>
            <a:r>
              <a:rPr lang="en-US" dirty="0"/>
              <a:t>What is the highest value called?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FE9C17-A3F9-43E8-BBFF-0E98E721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5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of Vital Signs: </a:t>
            </a:r>
            <a:br>
              <a:rPr lang="en-US" dirty="0"/>
            </a:br>
            <a:r>
              <a:rPr lang="en-US" dirty="0"/>
              <a:t>Blood Pressure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When does blood pressure reach its lowest value? </a:t>
            </a:r>
          </a:p>
          <a:p>
            <a:pPr lvl="2"/>
            <a:r>
              <a:rPr lang="en-US" dirty="0"/>
              <a:t>What is the lowest value called?</a:t>
            </a:r>
          </a:p>
          <a:p>
            <a:pPr lvl="1"/>
            <a:r>
              <a:rPr lang="en-US" dirty="0"/>
              <a:t>What is the “average” range of adult human blood pressure, for DRE purposes?</a:t>
            </a:r>
          </a:p>
          <a:p>
            <a:pPr lvl="1"/>
            <a:r>
              <a:rPr lang="en-US" dirty="0"/>
              <a:t>What does “Hg” stand for?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BA50385-F873-4774-B763-9040DB92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REV-</a:t>
            </a:r>
            <a:fld id="{DA88165B-7D3D-4EA8-A6DB-F48E3CEFC5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002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rocky.wehling\Desktop\DEC Program\DRE\PPT\a-DRE_PPT_01 April 2021.pptx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2 - &amp;quot;Drug Recognition Expert&amp;quot;&quot;/&gt;&lt;property id=&quot;20307&quot; value=&quot;537&quot;/&gt;&lt;/object&gt;&lt;object type=&quot;3&quot; unique_id=&quot;178552&quot;&gt;&lt;property id=&quot;20148&quot; value=&quot;5&quot;/&gt;&lt;property id=&quot;20300&quot; value=&quot;Slide 4 - &amp;quot;Housekeeping &amp;quot;&quot;/&gt;&lt;property id=&quot;20307&quot; value=&quot;571&quot;/&gt;&lt;/object&gt;&lt;object type=&quot;3&quot; unique_id=&quot;178555&quot;&gt;&lt;property id=&quot;20148&quot; value=&quot;5&quot;/&gt;&lt;property id=&quot;20300&quot; value=&quot;Slide 7 - &amp;quot;Course Goal&amp;quot;&quot;/&gt;&lt;property id=&quot;20307&quot; value=&quot;540&quot;/&gt;&lt;/object&gt;&lt;object type=&quot;3&quot; unique_id=&quot;178557&quot;&gt;&lt;property id=&quot;20148&quot; value=&quot;5&quot;/&gt;&lt;property id=&quot;20300&quot; value=&quot;Slide 10&quot;/&gt;&lt;property id=&quot;20307&quot; value=&quot;541&quot;/&gt;&lt;/object&gt;&lt;object type=&quot;3&quot; unique_id=&quot;178558&quot;&gt;&lt;property id=&quot;20148&quot; value=&quot;5&quot;/&gt;&lt;property id=&quot;20300&quot; value=&quot;Slide 11&quot;/&gt;&lt;property id=&quot;20307&quot; value=&quot;550&quot;/&gt;&lt;/object&gt;&lt;object type=&quot;3&quot; unique_id=&quot;178559&quot;&gt;&lt;property id=&quot;20148&quot; value=&quot;5&quot;/&gt;&lt;property id=&quot;20300&quot; value=&quot;Slide 13&quot;/&gt;&lt;property id=&quot;20307&quot; value=&quot;543&quot;/&gt;&lt;/object&gt;&lt;object type=&quot;3&quot; unique_id=&quot;178560&quot;&gt;&lt;property id=&quot;20148&quot; value=&quot;5&quot;/&gt;&lt;property id=&quot;20300&quot; value=&quot;Slide 12 - &amp;quot;Washington State (2006)&amp;quot;&quot;/&gt;&lt;property id=&quot;20307&quot; value=&quot;555&quot;/&gt;&lt;/object&gt;&lt;object type=&quot;3&quot; unique_id=&quot;178561&quot;&gt;&lt;property id=&quot;20148&quot; value=&quot;5&quot;/&gt;&lt;property id=&quot;20300&quot; value=&quot;Slide 14 - &amp;quot;Drugged-Driving Incidence&amp;quot;&quot;/&gt;&lt;property id=&quot;20307&quot; value=&quot;551&quot;/&gt;&lt;/object&gt;&lt;object type=&quot;3&quot; unique_id=&quot;178564&quot;&gt;&lt;property id=&quot;20148&quot; value=&quot;5&quot;/&gt;&lt;property id=&quot;20300&quot; value=&quot;Slide 16 - &amp;quot;Classroom Training Goals &amp;quot;&quot;/&gt;&lt;property id=&quot;20307&quot; value=&quot;567&quot;/&gt;&lt;/object&gt;&lt;object type=&quot;3&quot; unique_id=&quot;178566&quot;&gt;&lt;property id=&quot;20148&quot; value=&quot;5&quot;/&gt;&lt;property id=&quot;20300&quot; value=&quot;Slide 17 - &amp;quot;Classroom Training Objectives &amp;quot;&quot;/&gt;&lt;property id=&quot;20307&quot; value=&quot;552&quot;/&gt;&lt;/object&gt;&lt;object type=&quot;3&quot; unique_id=&quot;178567&quot;&gt;&lt;property id=&quot;20148&quot; value=&quot;5&quot;/&gt;&lt;property id=&quot;20300&quot; value=&quot;Slide 18 - &amp;quot;Classroom Training Objectives &amp;quot;&quot;/&gt;&lt;property id=&quot;20307&quot; value=&quot;556&quot;/&gt;&lt;/object&gt;&lt;object type=&quot;3&quot; unique_id=&quot;178569&quot;&gt;&lt;property id=&quot;20148&quot; value=&quot;5&quot;/&gt;&lt;property id=&quot;20300&quot; value=&quot;Slide 19 - &amp;quot;Course Content  &amp;quot;&quot;/&gt;&lt;property id=&quot;20307&quot; value=&quot;558&quot;/&gt;&lt;/object&gt;&lt;object type=&quot;3&quot; unique_id=&quot;178570&quot;&gt;&lt;property id=&quot;20148&quot; value=&quot;5&quot;/&gt;&lt;property id=&quot;20300&quot; value=&quot;Slide 20 - &amp;quot;Course Content&amp;quot;&quot;/&gt;&lt;property id=&quot;20307&quot; value=&quot;569&quot;/&gt;&lt;/object&gt;&lt;object type=&quot;3&quot; unique_id=&quot;178574&quot;&gt;&lt;property id=&quot;20148&quot; value=&quot;5&quot;/&gt;&lt;property id=&quot;20300&quot; value=&quot;Slide 22 - &amp;quot;Participant Manual &amp;quot;&quot;/&gt;&lt;property id=&quot;20307&quot; value=&quot;560&quot;/&gt;&lt;/object&gt;&lt;object type=&quot;3&quot; unique_id=&quot;178575&quot;&gt;&lt;property id=&quot;20148&quot; value=&quot;5&quot;/&gt;&lt;property id=&quot;20300&quot; value=&quot;Slide 23 - &amp;quot;Criteria for Passing &amp;quot;&quot;/&gt;&lt;property id=&quot;20307&quot; value=&quot;561&quot;/&gt;&lt;/object&gt;&lt;object type=&quot;3&quot; unique_id=&quot;178576&quot;&gt;&lt;property id=&quot;20148&quot; value=&quot;5&quot;/&gt;&lt;property id=&quot;20300&quot; value=&quot;Slide 24 - &amp;quot;Glossary of Terms &amp;quot;&quot;/&gt;&lt;property id=&quot;20307&quot; value=&quot;554&quot;/&gt;&lt;/object&gt;&lt;object type=&quot;3&quot; unique_id=&quot;178578&quot;&gt;&lt;property id=&quot;20148&quot; value=&quot;5&quot;/&gt;&lt;property id=&quot;20300&quot; value=&quot;Slide 25 - &amp;quot;QUESTIONS AND PRE-TEST&amp;quot;&quot;/&gt;&lt;property id=&quot;20307&quot; value=&quot;549&quot;/&gt;&lt;/object&gt;&lt;object type=&quot;3&quot; unique_id=&quot;178936&quot;&gt;&lt;property id=&quot;20148&quot; value=&quot;5&quot;/&gt;&lt;property id=&quot;20300&quot; value=&quot;Slide 1&quot;/&gt;&lt;property id=&quot;20307&quot; value=&quot;575&quot;/&gt;&lt;/object&gt;&lt;object type=&quot;3&quot; unique_id=&quot;178937&quot;&gt;&lt;property id=&quot;20148&quot; value=&quot;5&quot;/&gt;&lt;property id=&quot;20300&quot; value=&quot;Slide 3 - &amp;quot;Learning Objectives&amp;quot;&quot;/&gt;&lt;property id=&quot;20307&quot; value=&quot;584&quot;/&gt;&lt;/object&gt;&lt;object type=&quot;3&quot; unique_id=&quot;178938&quot;&gt;&lt;property id=&quot;20148&quot; value=&quot;5&quot;/&gt;&lt;property id=&quot;20300&quot; value=&quot;Slide 5 - &amp;quot;Participant Introductions &amp;quot;&quot;/&gt;&lt;property id=&quot;20307&quot; value=&quot;585&quot;/&gt;&lt;/object&gt;&lt;object type=&quot;3&quot; unique_id=&quot;178939&quot;&gt;&lt;property id=&quot;20148&quot; value=&quot;5&quot;/&gt;&lt;property id=&quot;20300&quot; value=&quot;Slide 6 - &amp;quot;Drug Recognition Expert (DRE) Certification Phases&amp;quot;&quot;/&gt;&lt;property id=&quot;20307&quot; value=&quot;576&quot;/&gt;&lt;/object&gt;&lt;object type=&quot;3&quot; unique_id=&quot;178940&quot;&gt;&lt;property id=&quot;20148&quot; value=&quot;5&quot;/&gt;&lt;property id=&quot;20300&quot; value=&quot;Slide 8&quot;/&gt;&lt;property id=&quot;20307&quot; value=&quot;583&quot;/&gt;&lt;/object&gt;&lt;object type=&quot;3&quot; unique_id=&quot;178941&quot;&gt;&lt;property id=&quot;20148&quot; value=&quot;5&quot;/&gt;&lt;property id=&quot;20300&quot; value=&quot;Slide 9 - &amp;quot;Incidence of  Drug-Impaired Driving&amp;quot;&quot;/&gt;&lt;property id=&quot;20307&quot; value=&quot;579&quot;/&gt;&lt;/object&gt;&lt;object type=&quot;3&quot; unique_id=&quot;178942&quot;&gt;&lt;property id=&quot;20148&quot; value=&quot;5&quot;/&gt;&lt;property id=&quot;20300&quot; value=&quot;Slide 15 - &amp;quot;DEC Program &amp;quot;&quot;/&gt;&lt;property id=&quot;20307&quot; value=&quot;580&quot;/&gt;&lt;/object&gt;&lt;object type=&quot;3&quot; unique_id=&quot;178943&quot;&gt;&lt;property id=&quot;20148&quot; value=&quot;5&quot;/&gt;&lt;property id=&quot;20300&quot; value=&quot;Slide 21 - &amp;quot;Course Activities &amp;quot;&quot;/&gt;&lt;property id=&quot;20307&quot; value=&quot;581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DESIGN_ID_3_DEFAULT DESIGN" val="RrY0lBzj"/>
  <p:tag name="SECTOMILLISECCONVERTED" val="1"/>
  <p:tag name="ARTICULATE_DESIGN_ID_DRE" val="9XyLxvjb"/>
  <p:tag name="ARTICULATE_SLIDE_COUNT" val="2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RE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000000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DR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E" id="{8CC4B0B3-5163-4679-B833-3280A1D51F42}" vid="{201E2C93-1949-41FB-9CC4-DE76C7BC56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DCCF0BBFCB640886DBD6AA5C4DF7C" ma:contentTypeVersion="20" ma:contentTypeDescription="Create a new document." ma:contentTypeScope="" ma:versionID="c48114ac0c51b36d66285bf2f6f44c61">
  <xsd:schema xmlns:xsd="http://www.w3.org/2001/XMLSchema" xmlns:xs="http://www.w3.org/2001/XMLSchema" xmlns:p="http://schemas.microsoft.com/office/2006/metadata/properties" xmlns:ns1="http://schemas.microsoft.com/sharepoint/v3" xmlns:ns2="d1f51b4b-47f1-4e3b-a064-a1e52dfcf961" xmlns:ns3="bb67591a-a4e0-4be5-8606-6b03c887204c" targetNamespace="http://schemas.microsoft.com/office/2006/metadata/properties" ma:root="true" ma:fieldsID="5d29e4caccaf2cf77bae175b74f9e921" ns1:_="" ns2:_="" ns3:_="">
    <xsd:import namespace="http://schemas.microsoft.com/sharepoint/v3"/>
    <xsd:import namespace="d1f51b4b-47f1-4e3b-a064-a1e52dfcf961"/>
    <xsd:import namespace="bb67591a-a4e0-4be5-8606-6b03c88720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51b4b-47f1-4e3b-a064-a1e52dfcf9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fb2d66a-8a76-45f0-bdd8-73588bd3e2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7591a-a4e0-4be5-8606-6b03c887204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05b25a2b-8c2b-4d04-9457-f84f85fcc237}" ma:internalName="TaxCatchAll" ma:showField="CatchAllData" ma:web="bb67591a-a4e0-4be5-8606-6b03c88720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1f51b4b-47f1-4e3b-a064-a1e52dfcf961">
      <Terms xmlns="http://schemas.microsoft.com/office/infopath/2007/PartnerControls"/>
    </lcf76f155ced4ddcb4097134ff3c332f>
    <_Flow_SignoffStatus xmlns="d1f51b4b-47f1-4e3b-a064-a1e52dfcf961" xsi:nil="true"/>
    <TaxCatchAll xmlns="bb67591a-a4e0-4be5-8606-6b03c887204c" xsi:nil="true"/>
  </documentManagement>
</p:properties>
</file>

<file path=customXml/itemProps1.xml><?xml version="1.0" encoding="utf-8"?>
<ds:datastoreItem xmlns:ds="http://schemas.openxmlformats.org/officeDocument/2006/customXml" ds:itemID="{D3A889F4-1E04-418E-9E38-8119FC03C871}"/>
</file>

<file path=customXml/itemProps2.xml><?xml version="1.0" encoding="utf-8"?>
<ds:datastoreItem xmlns:ds="http://schemas.openxmlformats.org/officeDocument/2006/customXml" ds:itemID="{928719C9-B561-4A11-83A1-3695A9061F10}"/>
</file>

<file path=customXml/itemProps3.xml><?xml version="1.0" encoding="utf-8"?>
<ds:datastoreItem xmlns:ds="http://schemas.openxmlformats.org/officeDocument/2006/customXml" ds:itemID="{7FBCD1F9-2F81-4472-91F5-0916337506CA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41862</TotalTime>
  <Words>1575</Words>
  <Application>Microsoft Office PowerPoint</Application>
  <PresentationFormat>On-screen Show (4:3)</PresentationFormat>
  <Paragraphs>320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Arial Narrow</vt:lpstr>
      <vt:lpstr>Calibri</vt:lpstr>
      <vt:lpstr>Trebuchet MS</vt:lpstr>
      <vt:lpstr>Wingdings 2</vt:lpstr>
      <vt:lpstr>DRE</vt:lpstr>
      <vt:lpstr>Review of the DRE School</vt:lpstr>
      <vt:lpstr>How do we define the term “drug” for DRE purposes?</vt:lpstr>
      <vt:lpstr>Basic Drug Statistics</vt:lpstr>
      <vt:lpstr>Basic Drug Statistics</vt:lpstr>
      <vt:lpstr>Review of Symptomatology</vt:lpstr>
      <vt:lpstr>Review of Symptomatology</vt:lpstr>
      <vt:lpstr>Review of Vital Signs: Pulse Rate</vt:lpstr>
      <vt:lpstr>Review of Vital Signs: Blood Pressure</vt:lpstr>
      <vt:lpstr>Review of Vital Signs:  Blood Pressure</vt:lpstr>
      <vt:lpstr>Review of Eye Examinations: Horizontal Gaze Nystagmus</vt:lpstr>
      <vt:lpstr>Review of Eye Examinations: Vertical Gaze Nystagmus</vt:lpstr>
      <vt:lpstr>Review of Eye Examinations:  Lack of Convergence</vt:lpstr>
      <vt:lpstr>Review of Darkroom Examinations</vt:lpstr>
      <vt:lpstr>Review of Darkroom Examinations</vt:lpstr>
      <vt:lpstr>Review of Darkroom Examinations</vt:lpstr>
      <vt:lpstr>Review of Divided Attention Tests</vt:lpstr>
      <vt:lpstr>Review of Divided Attention Tests</vt:lpstr>
      <vt:lpstr>Review of Divided Attention Tests</vt:lpstr>
      <vt:lpstr>General Review Questions</vt:lpstr>
      <vt:lpstr>General Review Questions</vt:lpstr>
      <vt:lpstr>General Review Questions</vt:lpstr>
      <vt:lpstr>Review of Physiology</vt:lpstr>
      <vt:lpstr>Review of Physiology</vt:lpstr>
      <vt:lpstr>Review of Physiology</vt:lpstr>
      <vt:lpstr>Review of Physiology</vt:lpstr>
      <vt:lpstr>Review of Physiology</vt:lpstr>
      <vt:lpstr>Review of Physiology</vt:lpstr>
      <vt:lpstr>Review of Physiology</vt:lpstr>
      <vt:lpstr>Questions?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rocky.wehling@dot.gov</dc:creator>
  <cp:lastModifiedBy>Ziegler, Amy (TSI)</cp:lastModifiedBy>
  <cp:revision>986</cp:revision>
  <cp:lastPrinted>2013-11-20T14:46:01Z</cp:lastPrinted>
  <dcterms:created xsi:type="dcterms:W3CDTF">2005-12-09T17:41:03Z</dcterms:created>
  <dcterms:modified xsi:type="dcterms:W3CDTF">2022-09-21T16:57:23Z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EDD9F51A-9A8A-4D41-9E98-1210D29BB359</vt:lpwstr>
  </property>
  <property fmtid="{D5CDD505-2E9C-101B-9397-08002B2CF9AE}" pid="3" name="ArticulatePath">
    <vt:lpwstr>DRE_PPT_01 January 2020</vt:lpwstr>
  </property>
  <property fmtid="{D5CDD505-2E9C-101B-9397-08002B2CF9AE}" pid="4" name="ContentTypeId">
    <vt:lpwstr>0x010100A31DCCF0BBFCB640886DBD6AA5C4DF7C</vt:lpwstr>
  </property>
</Properties>
</file>